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6" r:id="rId3"/>
    <p:sldId id="288" r:id="rId4"/>
    <p:sldId id="289" r:id="rId5"/>
    <p:sldId id="269" r:id="rId6"/>
    <p:sldId id="270" r:id="rId7"/>
    <p:sldId id="271" r:id="rId8"/>
    <p:sldId id="272" r:id="rId9"/>
    <p:sldId id="273" r:id="rId10"/>
    <p:sldId id="276" r:id="rId11"/>
    <p:sldId id="279" r:id="rId12"/>
    <p:sldId id="280" r:id="rId13"/>
    <p:sldId id="281" r:id="rId14"/>
    <p:sldId id="274" r:id="rId15"/>
    <p:sldId id="278" r:id="rId16"/>
    <p:sldId id="264" r:id="rId17"/>
    <p:sldId id="277" r:id="rId18"/>
    <p:sldId id="261" r:id="rId19"/>
    <p:sldId id="282" r:id="rId20"/>
    <p:sldId id="262" r:id="rId21"/>
    <p:sldId id="283" r:id="rId22"/>
    <p:sldId id="275" r:id="rId23"/>
    <p:sldId id="284" r:id="rId24"/>
    <p:sldId id="285" r:id="rId25"/>
    <p:sldId id="26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C8B-A1C4-47FA-B030-C5324EF3DA1A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C712-7D92-4033-89A5-C305FEB4F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269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C8B-A1C4-47FA-B030-C5324EF3DA1A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C712-7D92-4033-89A5-C305FEB4F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020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C8B-A1C4-47FA-B030-C5324EF3DA1A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C712-7D92-4033-89A5-C305FEB4F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00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C8B-A1C4-47FA-B030-C5324EF3DA1A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C712-7D92-4033-89A5-C305FEB4F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08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C8B-A1C4-47FA-B030-C5324EF3DA1A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C712-7D92-4033-89A5-C305FEB4F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28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C8B-A1C4-47FA-B030-C5324EF3DA1A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C712-7D92-4033-89A5-C305FEB4F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53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C8B-A1C4-47FA-B030-C5324EF3DA1A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C712-7D92-4033-89A5-C305FEB4F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91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C8B-A1C4-47FA-B030-C5324EF3DA1A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C712-7D92-4033-89A5-C305FEB4F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772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C8B-A1C4-47FA-B030-C5324EF3DA1A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C712-7D92-4033-89A5-C305FEB4F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62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C8B-A1C4-47FA-B030-C5324EF3DA1A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C712-7D92-4033-89A5-C305FEB4F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6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EC8B-A1C4-47FA-B030-C5324EF3DA1A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C712-7D92-4033-89A5-C305FEB4F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44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EC8B-A1C4-47FA-B030-C5324EF3DA1A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3C712-7D92-4033-89A5-C305FEB4F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1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948" y="3086436"/>
            <a:ext cx="11236271" cy="1811028"/>
          </a:xfrm>
        </p:spPr>
        <p:txBody>
          <a:bodyPr>
            <a:noAutofit/>
          </a:bodyPr>
          <a:lstStyle/>
          <a:p>
            <a:r>
              <a:rPr lang="pt-PT" sz="3600" b="1" dirty="0">
                <a:solidFill>
                  <a:schemeClr val="accent5">
                    <a:lumMod val="50000"/>
                  </a:schemeClr>
                </a:solidFill>
              </a:rPr>
              <a:t>O papel das </a:t>
            </a:r>
            <a:r>
              <a:rPr lang="pt-PT" sz="3600" b="1" dirty="0" err="1">
                <a:solidFill>
                  <a:schemeClr val="accent5">
                    <a:lumMod val="50000"/>
                  </a:schemeClr>
                </a:solidFill>
              </a:rPr>
              <a:t>Ecological</a:t>
            </a:r>
            <a:r>
              <a:rPr lang="pt-PT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600" b="1" dirty="0" err="1">
                <a:solidFill>
                  <a:schemeClr val="accent5">
                    <a:lumMod val="50000"/>
                  </a:schemeClr>
                </a:solidFill>
              </a:rPr>
              <a:t>Focus</a:t>
            </a:r>
            <a:r>
              <a:rPr lang="pt-PT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600" b="1" dirty="0" err="1">
                <a:solidFill>
                  <a:schemeClr val="accent5">
                    <a:lumMod val="50000"/>
                  </a:schemeClr>
                </a:solidFill>
              </a:rPr>
              <a:t>Areas</a:t>
            </a:r>
            <a:r>
              <a:rPr lang="pt-PT" sz="3600" b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pt-PT" sz="3600" b="1" dirty="0" smtClean="0">
                <a:solidFill>
                  <a:schemeClr val="accent5">
                    <a:lumMod val="50000"/>
                  </a:schemeClr>
                </a:solidFill>
              </a:rPr>
              <a:t>EFA) na </a:t>
            </a:r>
            <a:r>
              <a:rPr lang="pt-PT" sz="3600" b="1" dirty="0">
                <a:solidFill>
                  <a:schemeClr val="accent5">
                    <a:lumMod val="50000"/>
                  </a:schemeClr>
                </a:solidFill>
              </a:rPr>
              <a:t>promoção do serviço de predação de </a:t>
            </a:r>
            <a:r>
              <a:rPr lang="pt-PT" sz="3600" b="1" dirty="0" smtClean="0">
                <a:solidFill>
                  <a:schemeClr val="accent5">
                    <a:lumMod val="50000"/>
                  </a:schemeClr>
                </a:solidFill>
              </a:rPr>
              <a:t>pragas nos </a:t>
            </a:r>
            <a:r>
              <a:rPr lang="pt-PT" sz="3600" b="1" dirty="0">
                <a:solidFill>
                  <a:schemeClr val="accent5">
                    <a:lumMod val="50000"/>
                  </a:schemeClr>
                </a:solidFill>
              </a:rPr>
              <a:t>campos da Golegã: </a:t>
            </a:r>
            <a:r>
              <a:rPr lang="pt-PT" sz="36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pt-PT" sz="36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pt-PT" sz="3600" b="1" dirty="0" smtClean="0">
                <a:solidFill>
                  <a:schemeClr val="accent5">
                    <a:lumMod val="50000"/>
                  </a:schemeClr>
                </a:solidFill>
              </a:rPr>
              <a:t>resultados </a:t>
            </a:r>
            <a:r>
              <a:rPr lang="pt-PT" sz="3600" b="1" dirty="0">
                <a:solidFill>
                  <a:schemeClr val="accent5">
                    <a:lumMod val="50000"/>
                  </a:schemeClr>
                </a:solidFill>
              </a:rPr>
              <a:t>do </a:t>
            </a:r>
            <a:r>
              <a:rPr lang="pt-PT" sz="3600" b="1" dirty="0" err="1" smtClean="0">
                <a:solidFill>
                  <a:schemeClr val="accent5">
                    <a:lumMod val="50000"/>
                  </a:schemeClr>
                </a:solidFill>
              </a:rPr>
              <a:t>projecto</a:t>
            </a:r>
            <a:r>
              <a:rPr lang="pt-PT" sz="3600" b="1" dirty="0" smtClean="0">
                <a:solidFill>
                  <a:schemeClr val="accent5">
                    <a:lumMod val="50000"/>
                  </a:schemeClr>
                </a:solidFill>
              </a:rPr>
              <a:t> Optimus </a:t>
            </a:r>
            <a:r>
              <a:rPr lang="pt-PT" sz="3600" b="1" dirty="0">
                <a:solidFill>
                  <a:schemeClr val="accent5">
                    <a:lumMod val="50000"/>
                  </a:schemeClr>
                </a:solidFill>
              </a:rPr>
              <a:t>Prime</a:t>
            </a:r>
            <a:endParaRPr lang="en-GB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234820"/>
            <a:ext cx="9144000" cy="1320963"/>
          </a:xfrm>
        </p:spPr>
        <p:txBody>
          <a:bodyPr>
            <a:normAutofit lnSpcReduction="10000"/>
          </a:bodyPr>
          <a:lstStyle/>
          <a:p>
            <a:r>
              <a:rPr lang="pt-PT" b="1" dirty="0" smtClean="0"/>
              <a:t>José Lima Santos (CEF/ISA)</a:t>
            </a:r>
          </a:p>
          <a:p>
            <a:r>
              <a:rPr lang="pt-PT" dirty="0" err="1" smtClean="0"/>
              <a:t>Tainan</a:t>
            </a:r>
            <a:r>
              <a:rPr lang="pt-PT" dirty="0" smtClean="0"/>
              <a:t> Messina (CEF/ISA + GBIF)</a:t>
            </a:r>
          </a:p>
          <a:p>
            <a:r>
              <a:rPr lang="pt-PT" dirty="0" smtClean="0"/>
              <a:t>Rui Figueira (ISA + GBIF)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732" y="1588"/>
            <a:ext cx="5171268" cy="2685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13491" cy="198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2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418" y="1347911"/>
            <a:ext cx="2328863" cy="5427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831" y="1269811"/>
            <a:ext cx="2962275" cy="5505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279" y="909984"/>
            <a:ext cx="2714948" cy="5948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6418" y="170481"/>
            <a:ext cx="10276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Nestes 50 pontos foram observadas as seguintes 51 espécies de aves: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1103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800" b="1" dirty="0" smtClean="0">
                <a:latin typeface="+mn-lt"/>
              </a:rPr>
              <a:t>Que agrupámos nas seguintes guildas ou grupos funcionais:</a:t>
            </a:r>
            <a:endParaRPr lang="en-GB" sz="28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b="1" dirty="0" smtClean="0"/>
              <a:t>Passeriformes florestais insectívoros</a:t>
            </a:r>
          </a:p>
          <a:p>
            <a:r>
              <a:rPr lang="pt-PT" b="1" dirty="0" smtClean="0"/>
              <a:t>Passeriformes de </a:t>
            </a:r>
            <a:r>
              <a:rPr lang="pt-PT" b="1" dirty="0"/>
              <a:t>orla </a:t>
            </a:r>
            <a:r>
              <a:rPr lang="pt-PT" b="1" dirty="0" smtClean="0"/>
              <a:t>granívoros</a:t>
            </a:r>
          </a:p>
          <a:p>
            <a:r>
              <a:rPr lang="pt-PT" b="1" dirty="0" smtClean="0"/>
              <a:t>Passeriformes de campo granívoros</a:t>
            </a:r>
          </a:p>
          <a:p>
            <a:r>
              <a:rPr lang="pt-PT" b="1" dirty="0" smtClean="0"/>
              <a:t>Passeriformes de campo insectívoros</a:t>
            </a:r>
          </a:p>
          <a:p>
            <a:r>
              <a:rPr lang="pt-PT" b="1" dirty="0"/>
              <a:t>Alaudídeos (principalmente insectívoros)</a:t>
            </a:r>
          </a:p>
          <a:p>
            <a:pPr marL="0" indent="0">
              <a:buNone/>
            </a:pPr>
            <a:endParaRPr lang="pt-PT" b="1" dirty="0" smtClean="0"/>
          </a:p>
          <a:p>
            <a:endParaRPr lang="pt-PT" b="1" dirty="0" smtClean="0"/>
          </a:p>
          <a:p>
            <a:endParaRPr lang="pt-PT" b="1" dirty="0" smtClean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088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8760"/>
          </a:xfrm>
        </p:spPr>
        <p:txBody>
          <a:bodyPr>
            <a:normAutofit/>
          </a:bodyPr>
          <a:lstStyle/>
          <a:p>
            <a:pPr algn="ctr"/>
            <a:r>
              <a:rPr lang="pt-PT" sz="2800" b="1" dirty="0" smtClean="0"/>
              <a:t>Passeriformes florestais insectívoros (copa)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815"/>
            <a:ext cx="3065568" cy="2509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03" y="3342264"/>
            <a:ext cx="2549048" cy="3055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252" y="3947004"/>
            <a:ext cx="2851686" cy="25236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7509" y="1252312"/>
            <a:ext cx="2013987" cy="29977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730" y="4075870"/>
            <a:ext cx="3342826" cy="21903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930" y="4247402"/>
            <a:ext cx="2578757" cy="2167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2288" y="1244097"/>
            <a:ext cx="1858399" cy="30033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0483" y="1785515"/>
            <a:ext cx="1958572" cy="28586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9055" y="1973937"/>
            <a:ext cx="4182271" cy="21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8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8760"/>
          </a:xfrm>
        </p:spPr>
        <p:txBody>
          <a:bodyPr>
            <a:normAutofit/>
          </a:bodyPr>
          <a:lstStyle/>
          <a:p>
            <a:pPr algn="ctr"/>
            <a:r>
              <a:rPr lang="pt-PT" sz="2800" b="1" dirty="0" smtClean="0"/>
              <a:t>Passeriformes florestais insectívoros (chão)</a:t>
            </a:r>
            <a:endParaRPr lang="en-GB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547" y="887773"/>
            <a:ext cx="3895083" cy="2855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52" y="532511"/>
            <a:ext cx="2259075" cy="32335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52" y="3576880"/>
            <a:ext cx="4821103" cy="3107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533" y="968555"/>
            <a:ext cx="3524250" cy="434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555" y="3646058"/>
            <a:ext cx="3781469" cy="303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9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90633"/>
            <a:ext cx="7829550" cy="641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78" y="2518190"/>
            <a:ext cx="4323673" cy="369663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365126"/>
            <a:ext cx="10515600" cy="6887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2800" b="1" dirty="0" smtClean="0"/>
              <a:t>Passeriformes de orla granívoros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351" y="1053886"/>
            <a:ext cx="3492451" cy="3921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802" y="2425325"/>
            <a:ext cx="3472648" cy="378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5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090" y="393051"/>
            <a:ext cx="7716710" cy="62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4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6"/>
            <a:ext cx="10515600" cy="6887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2800" b="1" dirty="0" smtClean="0"/>
              <a:t>Passeriformes de campo granívoros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0" y="4264131"/>
            <a:ext cx="3831549" cy="2539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596" y="1229111"/>
            <a:ext cx="2688038" cy="4012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700" y="3053166"/>
            <a:ext cx="3162135" cy="3471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47" y="1055176"/>
            <a:ext cx="3098369" cy="3218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4835" y="1053884"/>
            <a:ext cx="1904499" cy="436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7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218" y="370145"/>
            <a:ext cx="7624532" cy="627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6"/>
            <a:ext cx="10515600" cy="6887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2800" b="1" dirty="0" smtClean="0"/>
              <a:t>Passeriformes de campo insectívoros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95" y="365126"/>
            <a:ext cx="2202635" cy="3419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95" y="3785006"/>
            <a:ext cx="3691985" cy="2656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944" y="3541632"/>
            <a:ext cx="3075331" cy="2900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4230" y="1053886"/>
            <a:ext cx="2977187" cy="3287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8864" y="1053886"/>
            <a:ext cx="2877519" cy="401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275" y="3541632"/>
            <a:ext cx="2250540" cy="29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Questões de investigação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4159"/>
            <a:ext cx="10515600" cy="4351338"/>
          </a:xfrm>
        </p:spPr>
        <p:txBody>
          <a:bodyPr/>
          <a:lstStyle/>
          <a:p>
            <a:r>
              <a:rPr lang="pt-PT" dirty="0" smtClean="0"/>
              <a:t>Como muda a composição da comunidade de aves nidificantes ao longo do gradiente paul </a:t>
            </a:r>
            <a:r>
              <a:rPr lang="pt-PT" dirty="0">
                <a:sym typeface="Wingdings" panose="05000000000000000000" pitchFamily="2" charset="2"/>
              </a:rPr>
              <a:t></a:t>
            </a:r>
            <a:r>
              <a:rPr lang="pt-PT" dirty="0" smtClean="0"/>
              <a:t> EFA arbórea </a:t>
            </a:r>
            <a:r>
              <a:rPr lang="pt-PT" dirty="0" smtClean="0">
                <a:sym typeface="Wingdings" panose="05000000000000000000" pitchFamily="2" charset="2"/>
              </a:rPr>
              <a:t> matriz agrícola próxima de EFA </a:t>
            </a:r>
            <a:r>
              <a:rPr lang="pt-PT" dirty="0">
                <a:sym typeface="Wingdings" panose="05000000000000000000" pitchFamily="2" charset="2"/>
              </a:rPr>
              <a:t></a:t>
            </a:r>
            <a:r>
              <a:rPr lang="pt-PT" dirty="0"/>
              <a:t> </a:t>
            </a:r>
            <a:r>
              <a:rPr lang="pt-PT" dirty="0" smtClean="0"/>
              <a:t>matriz agrícola longe de EFA?</a:t>
            </a:r>
          </a:p>
          <a:p>
            <a:r>
              <a:rPr lang="pt-PT" dirty="0" smtClean="0"/>
              <a:t>Como muda o nível do serviço de predação de pragas agrícolas ao longo do mesmo gradiente?</a:t>
            </a:r>
          </a:p>
          <a:p>
            <a:r>
              <a:rPr lang="pt-PT" dirty="0" smtClean="0"/>
              <a:t>Qual o aumento do serviço que resultaria de uma expansão da área ocupada por EFA agrícolas? E qual o custo em termos de perda de superfície agrícola?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189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596" y="261777"/>
            <a:ext cx="8093604" cy="659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3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6"/>
            <a:ext cx="10515600" cy="6887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2800" b="1" dirty="0" smtClean="0"/>
              <a:t>Alaudídeos (principalmente insectívoros)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64" y="1309042"/>
            <a:ext cx="5352646" cy="3850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457" y="2431619"/>
            <a:ext cx="4888343" cy="403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500" y="429307"/>
            <a:ext cx="8124450" cy="642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7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6"/>
            <a:ext cx="10515600" cy="6887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2800" b="1" dirty="0" smtClean="0">
                <a:latin typeface="+mn-lt"/>
              </a:rPr>
              <a:t>Tipos de comunidades de aves e peso dos insectívoros</a:t>
            </a:r>
            <a:endParaRPr lang="en-GB" sz="28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62" y="1394847"/>
            <a:ext cx="11549114" cy="47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248" y="2024708"/>
            <a:ext cx="8641453" cy="380265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6"/>
            <a:ext cx="10515600" cy="13551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2800" b="1" dirty="0" smtClean="0">
                <a:latin typeface="+mn-lt"/>
              </a:rPr>
              <a:t>Comunidades de aves e peso dos insectívoros </a:t>
            </a:r>
          </a:p>
          <a:p>
            <a:pPr algn="ctr"/>
            <a:r>
              <a:rPr lang="pt-PT" sz="2800" b="1" dirty="0" smtClean="0">
                <a:latin typeface="+mn-lt"/>
              </a:rPr>
              <a:t>por tipo de ponto</a:t>
            </a:r>
          </a:p>
          <a:p>
            <a:pPr algn="ctr"/>
            <a:r>
              <a:rPr lang="pt-PT" sz="2400" dirty="0" smtClean="0">
                <a:latin typeface="+mn-lt"/>
              </a:rPr>
              <a:t>(1=paul; 2=EFA; 3A=matriz perto de EFA; 3B=matriz longe de EFA)</a:t>
            </a:r>
            <a:endParaRPr lang="en-GB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959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6"/>
            <a:ext cx="10515600" cy="6887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2800" b="1" dirty="0" smtClean="0">
                <a:latin typeface="+mn-lt"/>
              </a:rPr>
              <a:t>Análises em elaboração</a:t>
            </a:r>
            <a:endParaRPr lang="en-GB" sz="28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7296" y="1053885"/>
            <a:ext cx="1037740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800" dirty="0" smtClean="0"/>
              <a:t>Estimativa da predação de pragas das principais culturas (com base na identificação das ordens de insetos comidos pelas diversas espécies de aves) para cada um dos 50 pontos;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800" dirty="0" smtClean="0"/>
              <a:t>Modelação do serviço de predação em função da ocupação de solo por EFA arbóreas;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800" dirty="0" smtClean="0"/>
              <a:t>Análise custo benefício de diversos cenários de expansão das EFA arbóreas; custo= perda de superfície agrícola; benefício= incremento do serviço de controlo de pragas;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800" dirty="0" smtClean="0"/>
              <a:t>Estimativa do aumento do serviço de controlo de pragas em caso de substituição de culturas anuais por culturas permanentes;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800" dirty="0" smtClean="0"/>
              <a:t>Estimativa de níveis de apoio da PAC (Eco </a:t>
            </a:r>
            <a:r>
              <a:rPr lang="pt-PT" sz="2800" dirty="0" err="1" smtClean="0"/>
              <a:t>schemes</a:t>
            </a:r>
            <a:r>
              <a:rPr lang="pt-PT" sz="2800" dirty="0" smtClean="0"/>
              <a:t>) em caso de expansão da área de </a:t>
            </a:r>
            <a:r>
              <a:rPr lang="pt-PT" sz="2800" dirty="0" err="1" smtClean="0"/>
              <a:t>EFAs</a:t>
            </a:r>
            <a:r>
              <a:rPr lang="pt-PT" sz="28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80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68" y="1"/>
            <a:ext cx="11321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8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47" y="0"/>
            <a:ext cx="10884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2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82" y="0"/>
            <a:ext cx="106796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1465" y="5566747"/>
            <a:ext cx="4740442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/>
              <a:t>Amostra – 50 pontos de escuta </a:t>
            </a:r>
          </a:p>
          <a:p>
            <a:pPr algn="ctr"/>
            <a:r>
              <a:rPr lang="pt-PT" sz="2800" b="1" dirty="0" smtClean="0"/>
              <a:t>no campo da Golegã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161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757" y="-382"/>
            <a:ext cx="9877036" cy="68583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5369" y="5597743"/>
            <a:ext cx="5102070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/>
              <a:t>Pontos 1 – Paul, floresta palustre (N=10)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8821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99" y="0"/>
            <a:ext cx="106732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1465" y="5566747"/>
            <a:ext cx="4740442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/>
              <a:t>Pontos 2 – EFA arbórea </a:t>
            </a:r>
          </a:p>
          <a:p>
            <a:pPr algn="ctr"/>
            <a:r>
              <a:rPr lang="pt-PT" sz="2800" b="1" dirty="0" smtClean="0"/>
              <a:t>(N=20)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620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13" y="0"/>
            <a:ext cx="10860372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1465" y="5566747"/>
            <a:ext cx="4740442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/>
              <a:t>Pontos 3A – Matriz agrícola perto de EFA</a:t>
            </a:r>
            <a:r>
              <a:rPr lang="pt-PT" sz="2800" b="1" dirty="0"/>
              <a:t> </a:t>
            </a:r>
            <a:r>
              <a:rPr lang="pt-PT" sz="2800" b="1" dirty="0" smtClean="0"/>
              <a:t>(N=8)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8202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30" y="-3252"/>
            <a:ext cx="10523528" cy="6861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1465" y="5566747"/>
            <a:ext cx="4740442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/>
              <a:t>Pontos 3B – Matriz agrícola longe de EFA</a:t>
            </a:r>
            <a:r>
              <a:rPr lang="pt-PT" sz="2800" b="1" dirty="0"/>
              <a:t> </a:t>
            </a:r>
            <a:r>
              <a:rPr lang="pt-PT" sz="2800" b="1" dirty="0" smtClean="0"/>
              <a:t>(N=12)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530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394</Words>
  <Application>Microsoft Office PowerPoint</Application>
  <PresentationFormat>Widescreen</PresentationFormat>
  <Paragraphs>40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Office Theme</vt:lpstr>
      <vt:lpstr>O papel das Ecological Focus Areas (EFA) na promoção do serviço de predação de pragas nos campos da Golegã:  resultados do projecto Optimus Prime</vt:lpstr>
      <vt:lpstr>Questões de investigação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 agrupámos nas seguintes guildas ou grupos funcionais:</vt:lpstr>
      <vt:lpstr>Passeriformes florestais insectívoros (copa)</vt:lpstr>
      <vt:lpstr>Passeriformes florestais insectívoros (chão)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José Lima Santos</dc:creator>
  <cp:lastModifiedBy>José Lima Santos</cp:lastModifiedBy>
  <cp:revision>33</cp:revision>
  <dcterms:created xsi:type="dcterms:W3CDTF">2020-02-12T08:47:17Z</dcterms:created>
  <dcterms:modified xsi:type="dcterms:W3CDTF">2020-02-18T23:42:27Z</dcterms:modified>
</cp:coreProperties>
</file>